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7716" autoAdjust="0"/>
  </p:normalViewPr>
  <p:slideViewPr>
    <p:cSldViewPr snapToGrid="0">
      <p:cViewPr varScale="1">
        <p:scale>
          <a:sx n="56" d="100"/>
          <a:sy n="56" d="100"/>
        </p:scale>
        <p:origin x="129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149C35-50F6-42F4-BC51-10EAA7BC948B}" type="datetimeFigureOut">
              <a:rPr lang="en-US" smtClean="0"/>
              <a:t>5/13/2022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D7338-F9A5-497E-A303-268B53270E27}" type="slidenum">
              <a:rPr lang="en-US" smtClean="0"/>
              <a:t>‹#›</a:t>
            </a:fld>
            <a:endParaRPr lang="en-US"/>
          </a:p>
        </p:txBody>
      </p:sp>
    </p:spTree>
    <p:extLst>
      <p:ext uri="{BB962C8B-B14F-4D97-AF65-F5344CB8AC3E}">
        <p14:creationId xmlns:p14="http://schemas.microsoft.com/office/powerpoint/2010/main" val="403820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The application process includes that the purchasing company offering for the next five they want more clothing material because they have new joining as well as new connections and they need very good quality of products as well as best service (</a:t>
            </a:r>
            <a:r>
              <a:rPr lang="en-US" sz="1200" dirty="0">
                <a:solidFill>
                  <a:srgbClr val="222222"/>
                </a:solidFill>
                <a:effectLst/>
                <a:highlight>
                  <a:srgbClr val="FFFFFF"/>
                </a:highlight>
                <a:latin typeface="Times New Roman" panose="02020603050405020304" pitchFamily="18" charset="0"/>
                <a:ea typeface="Times New Roman" panose="02020603050405020304" pitchFamily="18" charset="0"/>
              </a:rPr>
              <a:t>Konstantin and Konstantin, 2018)</a:t>
            </a:r>
            <a:r>
              <a:rPr lang="en-US" sz="1200" dirty="0">
                <a:effectLst/>
                <a:latin typeface="Times New Roman" panose="02020603050405020304" pitchFamily="18" charset="0"/>
                <a:ea typeface="Times New Roman" panose="02020603050405020304" pitchFamily="18" charset="0"/>
              </a:rPr>
              <a:t>. </a:t>
            </a:r>
            <a:endParaRPr lang="en-US" dirty="0"/>
          </a:p>
          <a:p>
            <a:endParaRPr lang="en-US" dirty="0"/>
          </a:p>
        </p:txBody>
      </p:sp>
      <p:sp>
        <p:nvSpPr>
          <p:cNvPr id="4" name="Slide Number Placeholder 3"/>
          <p:cNvSpPr>
            <a:spLocks noGrp="1"/>
          </p:cNvSpPr>
          <p:nvPr>
            <p:ph type="sldNum" sz="quarter" idx="5"/>
          </p:nvPr>
        </p:nvSpPr>
        <p:spPr/>
        <p:txBody>
          <a:bodyPr/>
          <a:lstStyle/>
          <a:p>
            <a:fld id="{546D7338-F9A5-497E-A303-268B53270E27}" type="slidenum">
              <a:rPr lang="en-US" smtClean="0"/>
              <a:t>2</a:t>
            </a:fld>
            <a:endParaRPr lang="en-US"/>
          </a:p>
        </p:txBody>
      </p:sp>
    </p:spTree>
    <p:extLst>
      <p:ext uri="{BB962C8B-B14F-4D97-AF65-F5344CB8AC3E}">
        <p14:creationId xmlns:p14="http://schemas.microsoft.com/office/powerpoint/2010/main" val="3510699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By the help of this accounting process the management identifies the </a:t>
            </a:r>
            <a:r>
              <a:rPr lang="en-US" sz="1200" b="1" dirty="0">
                <a:effectLst/>
                <a:latin typeface="Times New Roman" panose="02020603050405020304" pitchFamily="18" charset="0"/>
                <a:ea typeface="Times New Roman" panose="02020603050405020304" pitchFamily="18" charset="0"/>
              </a:rPr>
              <a:t>"</a:t>
            </a:r>
            <a:r>
              <a:rPr lang="en-US" sz="1200" b="1" i="1" dirty="0">
                <a:effectLst/>
                <a:latin typeface="Times New Roman" panose="02020603050405020304" pitchFamily="18" charset="0"/>
                <a:ea typeface="Times New Roman" panose="02020603050405020304" pitchFamily="18" charset="0"/>
              </a:rPr>
              <a:t>even" </a:t>
            </a:r>
            <a:r>
              <a:rPr lang="en-US" sz="1200" dirty="0">
                <a:effectLst/>
                <a:latin typeface="Times New Roman" panose="02020603050405020304" pitchFamily="18" charset="0"/>
                <a:ea typeface="Times New Roman" panose="02020603050405020304" pitchFamily="18" charset="0"/>
              </a:rPr>
              <a:t>point of the total collection of the revenue and the total expenses of following this manufacturing process (Cao </a:t>
            </a:r>
            <a:r>
              <a:rPr lang="en-US" sz="1200" i="1" dirty="0">
                <a:effectLst/>
                <a:latin typeface="Times New Roman" panose="02020603050405020304" pitchFamily="18" charset="0"/>
                <a:ea typeface="Times New Roman" panose="02020603050405020304" pitchFamily="18" charset="0"/>
              </a:rPr>
              <a:t>et al. </a:t>
            </a:r>
            <a:r>
              <a:rPr lang="en-US" sz="1200" dirty="0">
                <a:effectLst/>
                <a:latin typeface="Times New Roman" panose="02020603050405020304" pitchFamily="18" charset="0"/>
                <a:ea typeface="Times New Roman" panose="02020603050405020304" pitchFamily="18" charset="0"/>
              </a:rPr>
              <a:t>2021).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Sometimes it can produce different scenarios in the long run because of the changing of other expenses or values in future like increasing the raw materials, </a:t>
            </a:r>
            <a:r>
              <a:rPr lang="en-US" sz="1200" dirty="0" err="1">
                <a:effectLst/>
                <a:latin typeface="Times New Roman" panose="02020603050405020304" pitchFamily="18" charset="0"/>
                <a:ea typeface="Times New Roman" panose="02020603050405020304" pitchFamily="18" charset="0"/>
              </a:rPr>
              <a:t>labour</a:t>
            </a:r>
            <a:r>
              <a:rPr lang="en-US" sz="1200" dirty="0">
                <a:effectLst/>
                <a:latin typeface="Times New Roman" panose="02020603050405020304" pitchFamily="18" charset="0"/>
                <a:ea typeface="Times New Roman" panose="02020603050405020304" pitchFamily="18" charset="0"/>
              </a:rPr>
              <a:t> charges so that the management should be aware of any changes and uncertainty that might happen in future (</a:t>
            </a:r>
            <a:r>
              <a:rPr lang="en-US" sz="1200" dirty="0" err="1">
                <a:effectLst/>
                <a:latin typeface="Times New Roman" panose="02020603050405020304" pitchFamily="18" charset="0"/>
                <a:ea typeface="Times New Roman" panose="02020603050405020304" pitchFamily="18" charset="0"/>
              </a:rPr>
              <a:t>Arfianti</a:t>
            </a:r>
            <a:r>
              <a:rPr lang="en-US" sz="1200" dirty="0">
                <a:effectLst/>
                <a:latin typeface="Times New Roman" panose="02020603050405020304" pitchFamily="18" charset="0"/>
                <a:ea typeface="Times New Roman" panose="02020603050405020304" pitchFamily="18" charset="0"/>
              </a:rPr>
              <a:t> and </a:t>
            </a:r>
            <a:r>
              <a:rPr lang="en-US" sz="1200" dirty="0" err="1">
                <a:effectLst/>
                <a:latin typeface="Times New Roman" panose="02020603050405020304" pitchFamily="18" charset="0"/>
                <a:ea typeface="Times New Roman" panose="02020603050405020304" pitchFamily="18" charset="0"/>
              </a:rPr>
              <a:t>Reswanda</a:t>
            </a:r>
            <a:r>
              <a:rPr lang="en-US" sz="1200" dirty="0">
                <a:effectLst/>
                <a:latin typeface="Times New Roman" panose="02020603050405020304" pitchFamily="18" charset="0"/>
                <a:ea typeface="Times New Roman" panose="02020603050405020304" pitchFamily="18" charset="0"/>
              </a:rPr>
              <a:t>, 2020). </a:t>
            </a:r>
          </a:p>
          <a:p>
            <a:endParaRPr lang="en-US" dirty="0"/>
          </a:p>
        </p:txBody>
      </p:sp>
      <p:sp>
        <p:nvSpPr>
          <p:cNvPr id="4" name="Slide Number Placeholder 3"/>
          <p:cNvSpPr>
            <a:spLocks noGrp="1"/>
          </p:cNvSpPr>
          <p:nvPr>
            <p:ph type="sldNum" sz="quarter" idx="5"/>
          </p:nvPr>
        </p:nvSpPr>
        <p:spPr/>
        <p:txBody>
          <a:bodyPr/>
          <a:lstStyle/>
          <a:p>
            <a:fld id="{546D7338-F9A5-497E-A303-268B53270E27}" type="slidenum">
              <a:rPr lang="en-US" smtClean="0"/>
              <a:t>3</a:t>
            </a:fld>
            <a:endParaRPr lang="en-US"/>
          </a:p>
        </p:txBody>
      </p:sp>
    </p:spTree>
    <p:extLst>
      <p:ext uri="{BB962C8B-B14F-4D97-AF65-F5344CB8AC3E}">
        <p14:creationId xmlns:p14="http://schemas.microsoft.com/office/powerpoint/2010/main" val="3709342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Times New Roman" panose="02020603050405020304" pitchFamily="18" charset="0"/>
              </a:rPr>
              <a:t>In this scenario the director of the manufacturing company asks the financial authority and management to identify and study the budgetary control method for the better understanding about the actual income and expenditure and find the advantages as well as disadvantages into their recent projects. The advantages of budgetary control as follows:</a:t>
            </a:r>
            <a:endParaRPr lang="en-US" sz="1200" dirty="0">
              <a:effectLst/>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546D7338-F9A5-497E-A303-268B53270E27}" type="slidenum">
              <a:rPr lang="en-US" smtClean="0"/>
              <a:t>4</a:t>
            </a:fld>
            <a:endParaRPr lang="en-US"/>
          </a:p>
        </p:txBody>
      </p:sp>
    </p:spTree>
    <p:extLst>
      <p:ext uri="{BB962C8B-B14F-4D97-AF65-F5344CB8AC3E}">
        <p14:creationId xmlns:p14="http://schemas.microsoft.com/office/powerpoint/2010/main" val="2177500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Times New Roman" panose="02020603050405020304" pitchFamily="18" charset="0"/>
              </a:rPr>
              <a:t>Because at the time the organization starts trading their shares in the market, the results need to be profitable business for the beneficiary of the company for this reason the company needs to identify the financial ratios and calculation process. There is no such tool to identify the financial ratios because every organization has different rules and regulations for their potential shareholders as well as their creditors. </a:t>
            </a:r>
            <a:endParaRPr lang="en-US" dirty="0"/>
          </a:p>
        </p:txBody>
      </p:sp>
      <p:sp>
        <p:nvSpPr>
          <p:cNvPr id="4" name="Slide Number Placeholder 3"/>
          <p:cNvSpPr>
            <a:spLocks noGrp="1"/>
          </p:cNvSpPr>
          <p:nvPr>
            <p:ph type="sldNum" sz="quarter" idx="5"/>
          </p:nvPr>
        </p:nvSpPr>
        <p:spPr/>
        <p:txBody>
          <a:bodyPr/>
          <a:lstStyle/>
          <a:p>
            <a:fld id="{546D7338-F9A5-497E-A303-268B53270E27}" type="slidenum">
              <a:rPr lang="en-US" smtClean="0"/>
              <a:t>5</a:t>
            </a:fld>
            <a:endParaRPr lang="en-US"/>
          </a:p>
        </p:txBody>
      </p:sp>
    </p:spTree>
    <p:extLst>
      <p:ext uri="{BB962C8B-B14F-4D97-AF65-F5344CB8AC3E}">
        <p14:creationId xmlns:p14="http://schemas.microsoft.com/office/powerpoint/2010/main" val="20697077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600433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1E7C92-07EA-44A9-B2E4-BF7050702FF2}"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895477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3607556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666845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3002937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C1E7C92-07EA-44A9-B2E4-BF7050702FF2}" type="datetimeFigureOut">
              <a:rPr lang="en-US" smtClean="0"/>
              <a:t>5/13/2022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585609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C1E7C92-07EA-44A9-B2E4-BF7050702FF2}" type="datetimeFigureOut">
              <a:rPr lang="en-US" smtClean="0"/>
              <a:t>5/13/2022</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3744249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2502404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3182983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3017543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1E7C92-07EA-44A9-B2E4-BF7050702FF2}" type="datetimeFigureOut">
              <a:rPr lang="en-US" smtClean="0"/>
              <a:t>5/13/2022</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104728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1E7C92-07EA-44A9-B2E4-BF7050702FF2}"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412609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1E7C92-07EA-44A9-B2E4-BF7050702FF2}" type="datetimeFigureOut">
              <a:rPr lang="en-US" smtClean="0"/>
              <a:t>5/13/2022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424164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1E7C92-07EA-44A9-B2E4-BF7050702FF2}" type="datetimeFigureOut">
              <a:rPr lang="en-US" smtClean="0"/>
              <a:t>5/13/2022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661984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1E7C92-07EA-44A9-B2E4-BF7050702FF2}" type="datetimeFigureOut">
              <a:rPr lang="en-US" smtClean="0"/>
              <a:t>5/13/2022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190412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1E7C92-07EA-44A9-B2E4-BF7050702FF2}"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2674442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1E7C92-07EA-44A9-B2E4-BF7050702FF2}" type="datetimeFigureOut">
              <a:rPr lang="en-US" smtClean="0"/>
              <a:t>5/13/2022</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86B155D2-01AE-41FC-8A97-29DC4ED2EA0C}" type="slidenum">
              <a:rPr lang="en-US" smtClean="0"/>
              <a:t>‹#›</a:t>
            </a:fld>
            <a:endParaRPr lang="en-US"/>
          </a:p>
        </p:txBody>
      </p:sp>
    </p:spTree>
    <p:extLst>
      <p:ext uri="{BB962C8B-B14F-4D97-AF65-F5344CB8AC3E}">
        <p14:creationId xmlns:p14="http://schemas.microsoft.com/office/powerpoint/2010/main" val="207365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7C1E7C92-07EA-44A9-B2E4-BF7050702FF2}" type="datetimeFigureOut">
              <a:rPr lang="en-US" smtClean="0"/>
              <a:t>5/13/2022</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86B155D2-01AE-41FC-8A97-29DC4ED2EA0C}" type="slidenum">
              <a:rPr lang="en-US" smtClean="0"/>
              <a:t>‹#›</a:t>
            </a:fld>
            <a:endParaRPr lang="en-US"/>
          </a:p>
        </p:txBody>
      </p:sp>
    </p:spTree>
    <p:extLst>
      <p:ext uri="{BB962C8B-B14F-4D97-AF65-F5344CB8AC3E}">
        <p14:creationId xmlns:p14="http://schemas.microsoft.com/office/powerpoint/2010/main" val="3414774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0DFE1-75E0-D757-C782-613A05EEF994}"/>
              </a:ext>
            </a:extLst>
          </p:cNvPr>
          <p:cNvSpPr>
            <a:spLocks noGrp="1"/>
          </p:cNvSpPr>
          <p:nvPr>
            <p:ph type="ctrTitle"/>
          </p:nvPr>
        </p:nvSpPr>
        <p:spPr/>
        <p:txBody>
          <a:bodyPr>
            <a:normAutofit/>
          </a:bodyPr>
          <a:lstStyle/>
          <a:p>
            <a:r>
              <a:rPr lang="en-US" sz="2800" b="1" dirty="0">
                <a:effectLst/>
                <a:latin typeface="Times New Roman" panose="02020603050405020304" pitchFamily="18" charset="0"/>
                <a:ea typeface="Times New Roman" panose="02020603050405020304" pitchFamily="18" charset="0"/>
              </a:rPr>
              <a:t>BUSINESS AND DECISION MAKING</a:t>
            </a:r>
            <a:br>
              <a:rPr lang="en-US" sz="2800" dirty="0">
                <a:effectLst/>
                <a:latin typeface="Arial" panose="020B0604020202020204" pitchFamily="34" charset="0"/>
                <a:ea typeface="Arial" panose="020B0604020202020204" pitchFamily="34" charset="0"/>
              </a:rPr>
            </a:br>
            <a:endParaRPr lang="en-US" sz="8000" dirty="0"/>
          </a:p>
        </p:txBody>
      </p:sp>
    </p:spTree>
    <p:extLst>
      <p:ext uri="{BB962C8B-B14F-4D97-AF65-F5344CB8AC3E}">
        <p14:creationId xmlns:p14="http://schemas.microsoft.com/office/powerpoint/2010/main" val="320693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25BE4-AF8F-CEAC-ACD4-6CE281F7EF59}"/>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rPr>
              <a:t>Question 1 </a:t>
            </a:r>
            <a:br>
              <a:rPr lang="en-US" sz="4400" dirty="0">
                <a:effectLst/>
                <a:latin typeface="Arial" panose="020B0604020202020204" pitchFamily="34" charset="0"/>
                <a:ea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56F5B373-1222-E96D-C6EF-EFB892B8AE7C}"/>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The Marine Spray is a textile brand whose main role is to provide proper textile for the marine according to their needs and preferences. </a:t>
            </a:r>
          </a:p>
          <a:p>
            <a:r>
              <a:rPr lang="en-US" sz="1800" dirty="0">
                <a:effectLst/>
                <a:latin typeface="Times New Roman" panose="02020603050405020304" pitchFamily="18" charset="0"/>
                <a:ea typeface="Times New Roman" panose="02020603050405020304" pitchFamily="18" charset="0"/>
              </a:rPr>
              <a:t>The flow of their business is very good as per data and the purchasing company also very feel they are continuously getting good quality of products and services through the textile company. </a:t>
            </a:r>
          </a:p>
          <a:p>
            <a:r>
              <a:rPr lang="en-US" sz="1800" dirty="0">
                <a:effectLst/>
                <a:latin typeface="Times New Roman" panose="02020603050405020304" pitchFamily="18" charset="0"/>
                <a:ea typeface="Times New Roman" panose="02020603050405020304" pitchFamily="18" charset="0"/>
              </a:rPr>
              <a:t>For this particular reason the purchasing company offers an application process to the manufacturing company which is Marine Spray textile company. </a:t>
            </a:r>
          </a:p>
        </p:txBody>
      </p:sp>
    </p:spTree>
    <p:extLst>
      <p:ext uri="{BB962C8B-B14F-4D97-AF65-F5344CB8AC3E}">
        <p14:creationId xmlns:p14="http://schemas.microsoft.com/office/powerpoint/2010/main" val="1257930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B82FE-4502-90AA-22AA-53AB33E4F416}"/>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rPr>
              <a:t>Question 2 </a:t>
            </a:r>
            <a:br>
              <a:rPr lang="en-US" sz="4400" dirty="0">
                <a:effectLst/>
                <a:latin typeface="Arial" panose="020B0604020202020204" pitchFamily="34" charset="0"/>
                <a:ea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79B0DE82-3BEE-680A-737A-798098C03805}"/>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The break even point refers to this situation of costing of the whole process specially in this business organization to find the total costing of expenses </a:t>
            </a:r>
          </a:p>
          <a:p>
            <a:r>
              <a:rPr lang="en-US" sz="1800" dirty="0">
                <a:latin typeface="Times New Roman" panose="02020603050405020304" pitchFamily="18" charset="0"/>
                <a:ea typeface="Times New Roman" panose="02020603050405020304" pitchFamily="18" charset="0"/>
              </a:rPr>
              <a:t>L</a:t>
            </a:r>
            <a:r>
              <a:rPr lang="en-US" sz="1800" dirty="0">
                <a:effectLst/>
                <a:latin typeface="Times New Roman" panose="02020603050405020304" pitchFamily="18" charset="0"/>
                <a:ea typeface="Times New Roman" panose="02020603050405020304" pitchFamily="18" charset="0"/>
              </a:rPr>
              <a:t>ike labor charges, purchase of raw materials and other hidden activities. </a:t>
            </a:r>
          </a:p>
          <a:p>
            <a:r>
              <a:rPr lang="en-US" sz="1800" dirty="0">
                <a:effectLst/>
                <a:latin typeface="Times New Roman" panose="02020603050405020304" pitchFamily="18" charset="0"/>
                <a:ea typeface="Times New Roman" panose="02020603050405020304" pitchFamily="18" charset="0"/>
              </a:rPr>
              <a:t>This process is a fully assumption process. </a:t>
            </a:r>
          </a:p>
        </p:txBody>
      </p:sp>
    </p:spTree>
    <p:extLst>
      <p:ext uri="{BB962C8B-B14F-4D97-AF65-F5344CB8AC3E}">
        <p14:creationId xmlns:p14="http://schemas.microsoft.com/office/powerpoint/2010/main" val="143434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84CE3-4B24-5175-5706-FBB023E84D42}"/>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rPr>
              <a:t>Question 3 </a:t>
            </a:r>
            <a:br>
              <a:rPr lang="en-US" sz="4400" dirty="0">
                <a:effectLst/>
                <a:latin typeface="Arial" panose="020B0604020202020204" pitchFamily="34" charset="0"/>
                <a:ea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E891EDED-7340-AAEB-4625-EEDD7A288EA4}"/>
              </a:ext>
            </a:extLst>
          </p:cNvPr>
          <p:cNvSpPr>
            <a:spLocks noGrp="1"/>
          </p:cNvSpPr>
          <p:nvPr>
            <p:ph idx="1"/>
          </p:nvPr>
        </p:nvSpPr>
        <p:spPr/>
        <p:txBody>
          <a:bodyPr/>
          <a:lstStyle/>
          <a:p>
            <a:pPr marL="0" marR="0" algn="just">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rPr>
              <a:t>Budgetary control is an important financial procedure which is used by every financial </a:t>
            </a:r>
          </a:p>
          <a:p>
            <a:pPr marL="0" marR="0" algn="just">
              <a:lnSpc>
                <a:spcPct val="150000"/>
              </a:lnSpc>
              <a:spcBef>
                <a:spcPts val="0"/>
              </a:spcBef>
              <a:spcAft>
                <a:spcPts val="0"/>
              </a:spcAft>
            </a:pPr>
            <a:r>
              <a:rPr lang="en-US" sz="1800" dirty="0">
                <a:latin typeface="Times New Roman" panose="02020603050405020304" pitchFamily="18" charset="0"/>
                <a:ea typeface="Times New Roman" panose="02020603050405020304" pitchFamily="18" charset="0"/>
              </a:rPr>
              <a:t>A</a:t>
            </a:r>
            <a:r>
              <a:rPr lang="en-US" sz="1800" dirty="0">
                <a:effectLst/>
                <a:latin typeface="Times New Roman" panose="02020603050405020304" pitchFamily="18" charset="0"/>
                <a:ea typeface="Times New Roman" panose="02020603050405020304" pitchFamily="18" charset="0"/>
              </a:rPr>
              <a:t>s well as non financial organization to manage the income sources and expenditure of the organizational process making system.  </a:t>
            </a:r>
          </a:p>
          <a:p>
            <a:pPr marL="0" marR="0" algn="just">
              <a:lnSpc>
                <a:spcPct val="150000"/>
              </a:lnSpc>
              <a:spcBef>
                <a:spcPts val="0"/>
              </a:spcBef>
              <a:spcAft>
                <a:spcPts val="0"/>
              </a:spcAft>
            </a:pPr>
            <a:r>
              <a:rPr lang="en-US" sz="1800" dirty="0">
                <a:effectLst/>
                <a:latin typeface="Times New Roman" panose="02020603050405020304" pitchFamily="18" charset="0"/>
                <a:ea typeface="Times New Roman" panose="02020603050405020304" pitchFamily="18" charset="0"/>
              </a:rPr>
              <a:t>This procedure introduces the needs and requirements of the financial process while introducing the new project, factors of production</a:t>
            </a:r>
          </a:p>
          <a:p>
            <a:pPr marL="0" marR="0" algn="just">
              <a:lnSpc>
                <a:spcPct val="150000"/>
              </a:lnSpc>
              <a:spcBef>
                <a:spcPts val="0"/>
              </a:spcBef>
              <a:spcAft>
                <a:spcPts val="0"/>
              </a:spcAft>
            </a:pPr>
            <a:r>
              <a:rPr lang="en-US" sz="1800" dirty="0">
                <a:latin typeface="Times New Roman" panose="02020603050405020304" pitchFamily="18" charset="0"/>
                <a:ea typeface="Times New Roman" panose="02020603050405020304" pitchFamily="18" charset="0"/>
              </a:rPr>
              <a:t>W</a:t>
            </a:r>
            <a:r>
              <a:rPr lang="en-US" sz="1800" dirty="0">
                <a:effectLst/>
                <a:latin typeface="Times New Roman" panose="02020603050405020304" pitchFamily="18" charset="0"/>
                <a:ea typeface="Times New Roman" panose="02020603050405020304" pitchFamily="18" charset="0"/>
              </a:rPr>
              <a:t>hile laughing at a new product as well as introducing new services (</a:t>
            </a:r>
            <a:r>
              <a:rPr lang="en-US" sz="1800" dirty="0" err="1">
                <a:effectLst/>
                <a:latin typeface="Times New Roman" panose="02020603050405020304" pitchFamily="18" charset="0"/>
                <a:ea typeface="Times New Roman" panose="02020603050405020304" pitchFamily="18" charset="0"/>
              </a:rPr>
              <a:t>Henttu</a:t>
            </a:r>
            <a:r>
              <a:rPr lang="en-US" sz="1800" dirty="0">
                <a:effectLst/>
                <a:latin typeface="Times New Roman" panose="02020603050405020304" pitchFamily="18" charset="0"/>
                <a:ea typeface="Times New Roman" panose="02020603050405020304" pitchFamily="18" charset="0"/>
              </a:rPr>
              <a:t>, 2018). </a:t>
            </a:r>
            <a:endParaRPr lang="en-US" dirty="0"/>
          </a:p>
        </p:txBody>
      </p:sp>
    </p:spTree>
    <p:extLst>
      <p:ext uri="{BB962C8B-B14F-4D97-AF65-F5344CB8AC3E}">
        <p14:creationId xmlns:p14="http://schemas.microsoft.com/office/powerpoint/2010/main" val="417252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1303D-D17E-E76E-CF83-36CDDD770EED}"/>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rPr>
              <a:t>Question 4 </a:t>
            </a:r>
            <a:br>
              <a:rPr lang="en-US" sz="4400" dirty="0">
                <a:effectLst/>
                <a:latin typeface="Arial" panose="020B0604020202020204" pitchFamily="34" charset="0"/>
                <a:ea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50C56B51-F780-393D-9981-BCFD7B829B12}"/>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rPr>
              <a:t>An accounting ratio or financial ratio stands for the magnitude for selection of numerical values of a business organization's collection process done from the various aspects of financial statements. </a:t>
            </a:r>
          </a:p>
          <a:p>
            <a:r>
              <a:rPr lang="en-US" sz="1800" dirty="0">
                <a:effectLst/>
                <a:latin typeface="Times New Roman" panose="02020603050405020304" pitchFamily="18" charset="0"/>
                <a:ea typeface="Times New Roman" panose="02020603050405020304" pitchFamily="18" charset="0"/>
              </a:rPr>
              <a:t>This method of calculation is used by the company management to compare the financial weaknesses and strengths of the financial institutions  such as measuring the shareholders financial position, </a:t>
            </a:r>
          </a:p>
          <a:p>
            <a:r>
              <a:rPr lang="en-US" sz="1800" dirty="0">
                <a:latin typeface="Times New Roman" panose="02020603050405020304" pitchFamily="18" charset="0"/>
                <a:ea typeface="Times New Roman" panose="02020603050405020304" pitchFamily="18" charset="0"/>
              </a:rPr>
              <a:t>T</a:t>
            </a:r>
            <a:r>
              <a:rPr lang="en-US" sz="1800" dirty="0">
                <a:effectLst/>
                <a:latin typeface="Times New Roman" panose="02020603050405020304" pitchFamily="18" charset="0"/>
                <a:ea typeface="Times New Roman" panose="02020603050405020304" pitchFamily="18" charset="0"/>
              </a:rPr>
              <a:t>he creditors payment procedure and collection timings and other aspects by calculating the financial ratios (</a:t>
            </a:r>
            <a:r>
              <a:rPr lang="en-US" sz="1800" dirty="0" err="1">
                <a:effectLst/>
                <a:latin typeface="Times New Roman" panose="02020603050405020304" pitchFamily="18" charset="0"/>
                <a:ea typeface="Times New Roman" panose="02020603050405020304" pitchFamily="18" charset="0"/>
              </a:rPr>
              <a:t>Kadim</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et al. </a:t>
            </a:r>
            <a:r>
              <a:rPr lang="en-US" sz="1800" dirty="0">
                <a:effectLst/>
                <a:latin typeface="Times New Roman" panose="02020603050405020304" pitchFamily="18" charset="0"/>
                <a:ea typeface="Times New Roman" panose="02020603050405020304" pitchFamily="18" charset="0"/>
              </a:rPr>
              <a:t>2020). </a:t>
            </a:r>
            <a:endParaRPr lang="en-US" dirty="0"/>
          </a:p>
        </p:txBody>
      </p:sp>
    </p:spTree>
    <p:extLst>
      <p:ext uri="{BB962C8B-B14F-4D97-AF65-F5344CB8AC3E}">
        <p14:creationId xmlns:p14="http://schemas.microsoft.com/office/powerpoint/2010/main" val="383362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D873E-E25E-EB45-BB49-5EB6D303466D}"/>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Reference list</a:t>
            </a:r>
          </a:p>
        </p:txBody>
      </p:sp>
      <p:sp>
        <p:nvSpPr>
          <p:cNvPr id="3" name="Content Placeholder 2">
            <a:extLst>
              <a:ext uri="{FF2B5EF4-FFF2-40B4-BE49-F238E27FC236}">
                <a16:creationId xmlns:a16="http://schemas.microsoft.com/office/drawing/2014/main" id="{97DC03C9-1FBF-8031-6E26-0B1314E73FC2}"/>
              </a:ext>
            </a:extLst>
          </p:cNvPr>
          <p:cNvSpPr>
            <a:spLocks noGrp="1"/>
          </p:cNvSpPr>
          <p:nvPr>
            <p:ph idx="1"/>
          </p:nvPr>
        </p:nvSpPr>
        <p:spPr/>
        <p:txBody>
          <a:bodyPr>
            <a:normAutofit fontScale="77500" lnSpcReduction="20000"/>
          </a:bodyPr>
          <a:lstStyle/>
          <a:p>
            <a:pPr marL="0" marR="0" algn="just">
              <a:lnSpc>
                <a:spcPct val="150000"/>
              </a:lnSpc>
              <a:spcBef>
                <a:spcPts val="1200"/>
              </a:spcBef>
              <a:spcAft>
                <a:spcPts val="1200"/>
              </a:spcAft>
            </a:pPr>
            <a:r>
              <a:rPr lang="en-US" sz="1800" dirty="0" err="1">
                <a:effectLst/>
                <a:latin typeface="Times New Roman" panose="02020603050405020304" pitchFamily="18" charset="0"/>
                <a:ea typeface="Times New Roman" panose="02020603050405020304" pitchFamily="18" charset="0"/>
              </a:rPr>
              <a:t>Arfianti</a:t>
            </a:r>
            <a:r>
              <a:rPr lang="en-US" sz="1800" dirty="0">
                <a:effectLst/>
                <a:latin typeface="Times New Roman" panose="02020603050405020304" pitchFamily="18" charset="0"/>
                <a:ea typeface="Times New Roman" panose="02020603050405020304" pitchFamily="18" charset="0"/>
              </a:rPr>
              <a:t>, U. and </a:t>
            </a:r>
            <a:r>
              <a:rPr lang="en-US" sz="1800" dirty="0" err="1">
                <a:effectLst/>
                <a:latin typeface="Times New Roman" panose="02020603050405020304" pitchFamily="18" charset="0"/>
                <a:ea typeface="Times New Roman" panose="02020603050405020304" pitchFamily="18" charset="0"/>
              </a:rPr>
              <a:t>Reswanda</a:t>
            </a:r>
            <a:r>
              <a:rPr lang="en-US" sz="1800" dirty="0">
                <a:effectLst/>
                <a:latin typeface="Times New Roman" panose="02020603050405020304" pitchFamily="18" charset="0"/>
                <a:ea typeface="Times New Roman" panose="02020603050405020304" pitchFamily="18" charset="0"/>
              </a:rPr>
              <a:t>, R., 2020. Break Even Point Analysis As A Basic of Profit Planning In </a:t>
            </a:r>
            <a:r>
              <a:rPr lang="en-US" sz="1800" dirty="0" err="1">
                <a:effectLst/>
                <a:latin typeface="Times New Roman" panose="02020603050405020304" pitchFamily="18" charset="0"/>
                <a:ea typeface="Times New Roman" panose="02020603050405020304" pitchFamily="18" charset="0"/>
              </a:rPr>
              <a:t>Handal</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Insan</a:t>
            </a:r>
            <a:r>
              <a:rPr lang="en-US" sz="1800" dirty="0">
                <a:effectLst/>
                <a:latin typeface="Times New Roman" panose="02020603050405020304" pitchFamily="18" charset="0"/>
                <a:ea typeface="Times New Roman" panose="02020603050405020304" pitchFamily="18" charset="0"/>
              </a:rPr>
              <a:t> Sentosa Batik Business. </a:t>
            </a:r>
            <a:r>
              <a:rPr lang="en-US" sz="1800" i="1" dirty="0">
                <a:effectLst/>
                <a:latin typeface="Times New Roman" panose="02020603050405020304" pitchFamily="18" charset="0"/>
                <a:ea typeface="Times New Roman" panose="02020603050405020304" pitchFamily="18" charset="0"/>
              </a:rPr>
              <a:t>Quantitative Economics and Management Studies</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1</a:t>
            </a:r>
            <a:r>
              <a:rPr lang="en-US" sz="1800" dirty="0">
                <a:effectLst/>
                <a:latin typeface="Times New Roman" panose="02020603050405020304" pitchFamily="18" charset="0"/>
                <a:ea typeface="Times New Roman" panose="02020603050405020304" pitchFamily="18" charset="0"/>
              </a:rPr>
              <a:t>(3), pp.187-193.</a:t>
            </a:r>
            <a:endParaRPr lang="en-US" sz="1800" dirty="0">
              <a:effectLst/>
              <a:latin typeface="Arial" panose="020B0604020202020204" pitchFamily="34" charset="0"/>
              <a:ea typeface="Arial" panose="020B0604020202020204" pitchFamily="34" charset="0"/>
            </a:endParaRPr>
          </a:p>
          <a:p>
            <a:pPr marL="0" marR="0" algn="just">
              <a:lnSpc>
                <a:spcPct val="150000"/>
              </a:lnSpc>
              <a:spcBef>
                <a:spcPts val="1200"/>
              </a:spcBef>
              <a:spcAft>
                <a:spcPts val="1200"/>
              </a:spcAft>
            </a:pPr>
            <a:r>
              <a:rPr lang="en-US" sz="1800" dirty="0" err="1">
                <a:effectLst/>
                <a:latin typeface="Times New Roman" panose="02020603050405020304" pitchFamily="18" charset="0"/>
                <a:ea typeface="Times New Roman" panose="02020603050405020304" pitchFamily="18" charset="0"/>
              </a:rPr>
              <a:t>Henttu-Aho</a:t>
            </a:r>
            <a:r>
              <a:rPr lang="en-US" sz="1800" dirty="0">
                <a:effectLst/>
                <a:latin typeface="Times New Roman" panose="02020603050405020304" pitchFamily="18" charset="0"/>
                <a:ea typeface="Times New Roman" panose="02020603050405020304" pitchFamily="18" charset="0"/>
              </a:rPr>
              <a:t>, T., 2018. The role of rolling forecasting in budgetary control systems: reactive and proactive types of planning. </a:t>
            </a:r>
            <a:r>
              <a:rPr lang="en-US" sz="1800" i="1" dirty="0">
                <a:effectLst/>
                <a:latin typeface="Times New Roman" panose="02020603050405020304" pitchFamily="18" charset="0"/>
                <a:ea typeface="Times New Roman" panose="02020603050405020304" pitchFamily="18" charset="0"/>
              </a:rPr>
              <a:t>Journal of management control</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29</a:t>
            </a:r>
            <a:r>
              <a:rPr lang="en-US" sz="1800" dirty="0">
                <a:effectLst/>
                <a:latin typeface="Times New Roman" panose="02020603050405020304" pitchFamily="18" charset="0"/>
                <a:ea typeface="Times New Roman" panose="02020603050405020304" pitchFamily="18" charset="0"/>
              </a:rPr>
              <a:t>(3), pp.327-360.</a:t>
            </a:r>
            <a:endParaRPr lang="en-US" sz="1800" dirty="0">
              <a:effectLst/>
              <a:latin typeface="Arial" panose="020B0604020202020204" pitchFamily="34" charset="0"/>
              <a:ea typeface="Arial" panose="020B0604020202020204" pitchFamily="34" charset="0"/>
            </a:endParaRPr>
          </a:p>
          <a:p>
            <a:pPr marL="0" marR="0" algn="just">
              <a:lnSpc>
                <a:spcPct val="150000"/>
              </a:lnSpc>
              <a:spcBef>
                <a:spcPts val="1200"/>
              </a:spcBef>
              <a:spcAft>
                <a:spcPts val="1200"/>
              </a:spcAft>
            </a:pPr>
            <a:r>
              <a:rPr lang="en-US" sz="1800" dirty="0" err="1">
                <a:effectLst/>
                <a:latin typeface="Times New Roman" panose="02020603050405020304" pitchFamily="18" charset="0"/>
                <a:ea typeface="Times New Roman" panose="02020603050405020304" pitchFamily="18" charset="0"/>
              </a:rPr>
              <a:t>Kadim</a:t>
            </a:r>
            <a:r>
              <a:rPr lang="en-US" sz="1800" dirty="0">
                <a:effectLst/>
                <a:latin typeface="Times New Roman" panose="02020603050405020304" pitchFamily="18" charset="0"/>
                <a:ea typeface="Times New Roman" panose="02020603050405020304" pitchFamily="18" charset="0"/>
              </a:rPr>
              <a:t>, A., </a:t>
            </a:r>
            <a:r>
              <a:rPr lang="en-US" sz="1800" dirty="0" err="1">
                <a:effectLst/>
                <a:latin typeface="Times New Roman" panose="02020603050405020304" pitchFamily="18" charset="0"/>
                <a:ea typeface="Times New Roman" panose="02020603050405020304" pitchFamily="18" charset="0"/>
              </a:rPr>
              <a:t>Sunardi</a:t>
            </a:r>
            <a:r>
              <a:rPr lang="en-US" sz="1800" dirty="0">
                <a:effectLst/>
                <a:latin typeface="Times New Roman" panose="02020603050405020304" pitchFamily="18" charset="0"/>
                <a:ea typeface="Times New Roman" panose="02020603050405020304" pitchFamily="18" charset="0"/>
              </a:rPr>
              <a:t>, N. and Husain, T., 2020. The modeling firm's value based on financial ratios, intellectual capital and dividend policy. </a:t>
            </a:r>
            <a:r>
              <a:rPr lang="en-US" sz="1800" i="1" dirty="0">
                <a:effectLst/>
                <a:latin typeface="Times New Roman" panose="02020603050405020304" pitchFamily="18" charset="0"/>
                <a:ea typeface="Times New Roman" panose="02020603050405020304" pitchFamily="18" charset="0"/>
              </a:rPr>
              <a:t>Accounting</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6</a:t>
            </a:r>
            <a:r>
              <a:rPr lang="en-US" sz="1800" dirty="0">
                <a:effectLst/>
                <a:latin typeface="Times New Roman" panose="02020603050405020304" pitchFamily="18" charset="0"/>
                <a:ea typeface="Times New Roman" panose="02020603050405020304" pitchFamily="18" charset="0"/>
              </a:rPr>
              <a:t>(5), pp.859-870.</a:t>
            </a:r>
            <a:endParaRPr lang="en-US" sz="1800" dirty="0">
              <a:effectLst/>
              <a:latin typeface="Arial" panose="020B0604020202020204" pitchFamily="34" charset="0"/>
              <a:ea typeface="Arial" panose="020B0604020202020204" pitchFamily="34" charset="0"/>
            </a:endParaRPr>
          </a:p>
          <a:p>
            <a:pPr marL="0" marR="0" algn="just">
              <a:lnSpc>
                <a:spcPct val="150000"/>
              </a:lnSpc>
              <a:spcBef>
                <a:spcPts val="1200"/>
              </a:spcBef>
              <a:spcAft>
                <a:spcPts val="1200"/>
              </a:spcAft>
            </a:pPr>
            <a:r>
              <a:rPr lang="en-US" sz="1800" dirty="0">
                <a:solidFill>
                  <a:srgbClr val="222222"/>
                </a:solidFill>
                <a:effectLst/>
                <a:latin typeface="Times New Roman" panose="02020603050405020304" pitchFamily="18" charset="0"/>
                <a:ea typeface="Times New Roman" panose="02020603050405020304" pitchFamily="18" charset="0"/>
              </a:rPr>
              <a:t>Konstantin, P. and Konstantin, M., 2018. Investment appraisal methods. In </a:t>
            </a:r>
            <a:r>
              <a:rPr lang="en-US" sz="1800" i="1" dirty="0">
                <a:effectLst/>
                <a:latin typeface="Times New Roman" panose="02020603050405020304" pitchFamily="18" charset="0"/>
                <a:ea typeface="Times New Roman" panose="02020603050405020304" pitchFamily="18" charset="0"/>
              </a:rPr>
              <a:t>Power and energy systems engineering economics</a:t>
            </a:r>
            <a:r>
              <a:rPr lang="en-US" sz="1800" dirty="0">
                <a:effectLst/>
                <a:latin typeface="Times New Roman" panose="02020603050405020304" pitchFamily="18" charset="0"/>
                <a:ea typeface="Times New Roman" panose="02020603050405020304" pitchFamily="18" charset="0"/>
              </a:rPr>
              <a:t> (pp. 39-64). Springer, Cham.</a:t>
            </a:r>
            <a:endParaRPr lang="en-US" sz="1800" dirty="0">
              <a:effectLst/>
              <a:latin typeface="Arial" panose="020B0604020202020204" pitchFamily="34" charset="0"/>
              <a:ea typeface="Arial" panose="020B0604020202020204" pitchFamily="34" charset="0"/>
            </a:endParaRPr>
          </a:p>
          <a:p>
            <a:endParaRPr lang="en-US" dirty="0"/>
          </a:p>
        </p:txBody>
      </p:sp>
    </p:spTree>
    <p:extLst>
      <p:ext uri="{BB962C8B-B14F-4D97-AF65-F5344CB8AC3E}">
        <p14:creationId xmlns:p14="http://schemas.microsoft.com/office/powerpoint/2010/main" val="1265807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82A80-AE29-5C39-6F0B-1738A643BD8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0DE6015A-0C36-D8B4-E510-2D005BB97932}"/>
              </a:ext>
            </a:extLst>
          </p:cNvPr>
          <p:cNvPicPr>
            <a:picLocks noGrp="1" noChangeAspect="1"/>
          </p:cNvPicPr>
          <p:nvPr>
            <p:ph idx="1"/>
          </p:nvPr>
        </p:nvPicPr>
        <p:blipFill>
          <a:blip r:embed="rId2"/>
          <a:stretch>
            <a:fillRect/>
          </a:stretch>
        </p:blipFill>
        <p:spPr>
          <a:xfrm>
            <a:off x="212785" y="211347"/>
            <a:ext cx="11766430" cy="6435305"/>
          </a:xfrm>
        </p:spPr>
      </p:pic>
    </p:spTree>
    <p:extLst>
      <p:ext uri="{BB962C8B-B14F-4D97-AF65-F5344CB8AC3E}">
        <p14:creationId xmlns:p14="http://schemas.microsoft.com/office/powerpoint/2010/main" val="3271227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0</TotalTime>
  <Words>707</Words>
  <Application>Microsoft Office PowerPoint</Application>
  <PresentationFormat>Widescreen</PresentationFormat>
  <Paragraphs>32</Paragraphs>
  <Slides>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Century Gothic</vt:lpstr>
      <vt:lpstr>Times New Roman</vt:lpstr>
      <vt:lpstr>Wingdings 3</vt:lpstr>
      <vt:lpstr>Ion Boardroom</vt:lpstr>
      <vt:lpstr>BUSINESS AND DECISION MAKING </vt:lpstr>
      <vt:lpstr>Question 1  </vt:lpstr>
      <vt:lpstr>Question 2  </vt:lpstr>
      <vt:lpstr>Question 3  </vt:lpstr>
      <vt:lpstr>Question 4  </vt:lpstr>
      <vt:lpstr>Reference list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AND DECISION MAKING </dc:title>
  <dc:creator>Biplab Paul</dc:creator>
  <cp:lastModifiedBy>Biplab Paul</cp:lastModifiedBy>
  <cp:revision>1</cp:revision>
  <dcterms:created xsi:type="dcterms:W3CDTF">2022-05-13T13:39:23Z</dcterms:created>
  <dcterms:modified xsi:type="dcterms:W3CDTF">2022-05-13T13:40:03Z</dcterms:modified>
</cp:coreProperties>
</file>